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2"/>
  </p:notesMasterIdLst>
  <p:handoutMasterIdLst>
    <p:handoutMasterId r:id="rId23"/>
  </p:handoutMasterIdLst>
  <p:sldIdLst>
    <p:sldId id="1291" r:id="rId6"/>
    <p:sldId id="1314" r:id="rId7"/>
    <p:sldId id="1308" r:id="rId8"/>
    <p:sldId id="1307" r:id="rId9"/>
    <p:sldId id="1301" r:id="rId10"/>
    <p:sldId id="1317" r:id="rId11"/>
    <p:sldId id="1295" r:id="rId12"/>
    <p:sldId id="1315" r:id="rId13"/>
    <p:sldId id="1316" r:id="rId14"/>
    <p:sldId id="1296" r:id="rId15"/>
    <p:sldId id="1297" r:id="rId16"/>
    <p:sldId id="1313" r:id="rId17"/>
    <p:sldId id="1309" r:id="rId18"/>
    <p:sldId id="1289" r:id="rId19"/>
    <p:sldId id="1290" r:id="rId20"/>
    <p:sldId id="1184" r:id="rId21"/>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301"/>
            <p14:sldId id="1317"/>
            <p14:sldId id="1295"/>
            <p14:sldId id="1315"/>
            <p14:sldId id="1316"/>
            <p14:sldId id="1296"/>
            <p14:sldId id="1297"/>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80" d="100"/>
          <a:sy n="80" d="100"/>
        </p:scale>
        <p:origin x="1314"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10/14/2014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10/14/2014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10/14/2014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10/14/2014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16</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607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10/14/2014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knowsharepoin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hyperlink" Target="https://twitter.com/sgryp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October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We are planning to perform master merge </a:t>
            </a:r>
            <a:r>
              <a:rPr lang="en-US" dirty="0" smtClean="0"/>
              <a:t>next week to </a:t>
            </a:r>
            <a:r>
              <a:rPr lang="en-US" dirty="0"/>
              <a:t>sync up things</a:t>
            </a:r>
          </a:p>
          <a:p>
            <a:r>
              <a:rPr lang="en-US" dirty="0"/>
              <a:t>More detailed testing will be done before this </a:t>
            </a:r>
            <a:r>
              <a:rPr lang="en-US" dirty="0" smtClean="0"/>
              <a:t>one</a:t>
            </a:r>
          </a:p>
          <a:p>
            <a:r>
              <a:rPr lang="en-US" dirty="0" smtClean="0"/>
              <a:t>In general we are moving to monthly master branch releases from this moment forward</a:t>
            </a:r>
            <a:endParaRPr lang="en-US" dirty="0"/>
          </a:p>
        </p:txBody>
      </p:sp>
      <p:sp>
        <p:nvSpPr>
          <p:cNvPr id="3" name="Title 2"/>
          <p:cNvSpPr>
            <a:spLocks noGrp="1"/>
          </p:cNvSpPr>
          <p:nvPr>
            <p:ph type="title"/>
          </p:nvPr>
        </p:nvSpPr>
        <p:spPr/>
        <p:txBody>
          <a:bodyPr/>
          <a:lstStyle/>
          <a:p>
            <a:r>
              <a:rPr lang="en-US" dirty="0" smtClean="0"/>
              <a:t>Master merge</a:t>
            </a:r>
            <a:endParaRPr lang="en-US" dirty="0"/>
          </a:p>
        </p:txBody>
      </p:sp>
    </p:spTree>
    <p:extLst>
      <p:ext uri="{BB962C8B-B14F-4D97-AF65-F5344CB8AC3E}">
        <p14:creationId xmlns:p14="http://schemas.microsoft.com/office/powerpoint/2010/main" val="16122976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557075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New </a:t>
            </a:r>
            <a:r>
              <a:rPr lang="en-US" sz="2400" spc="-70" dirty="0">
                <a:solidFill>
                  <a:schemeClr val="bg1"/>
                </a:solidFill>
                <a:latin typeface="+mj-lt"/>
              </a:rPr>
              <a:t>patterns for SP </a:t>
            </a:r>
            <a:r>
              <a:rPr lang="en-US" sz="2400" spc="-70" dirty="0" smtClean="0">
                <a:solidFill>
                  <a:schemeClr val="bg1"/>
                </a:solidFill>
                <a:latin typeface="+mj-lt"/>
              </a:rPr>
              <a:t>side</a:t>
            </a:r>
          </a:p>
          <a:p>
            <a:pPr marL="800082" lvl="1" indent="-342900">
              <a:buFont typeface="Arial" panose="020B0604020202020204" pitchFamily="34" charset="0"/>
              <a:buChar char="•"/>
            </a:pPr>
            <a:r>
              <a:rPr lang="en-US" sz="2400" spc="-70" dirty="0" err="1" smtClean="0">
                <a:solidFill>
                  <a:schemeClr val="bg1"/>
                </a:solidFill>
                <a:latin typeface="+mj-lt"/>
              </a:rPr>
              <a:t>WebAPI</a:t>
            </a:r>
            <a:r>
              <a:rPr lang="en-US" sz="2400" spc="-70" dirty="0" smtClean="0">
                <a:solidFill>
                  <a:schemeClr val="bg1"/>
                </a:solidFill>
                <a:latin typeface="+mj-lt"/>
              </a:rPr>
              <a:t> services</a:t>
            </a:r>
          </a:p>
          <a:p>
            <a:pPr marL="342900" indent="-342900">
              <a:buFont typeface="Arial" panose="020B0604020202020204" pitchFamily="34" charset="0"/>
              <a:buChar char="•"/>
            </a:pPr>
            <a:r>
              <a:rPr lang="en-US" sz="2400" spc="-70" dirty="0" smtClean="0">
                <a:solidFill>
                  <a:schemeClr val="bg1"/>
                </a:solidFill>
                <a:latin typeface="+mj-lt"/>
              </a:rPr>
              <a:t>More complex solution scenarios</a:t>
            </a:r>
            <a:endParaRPr lang="en-US" sz="24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Office </a:t>
            </a:r>
            <a:r>
              <a:rPr lang="en-US" sz="2400" spc="-70" dirty="0">
                <a:solidFill>
                  <a:schemeClr val="bg1"/>
                </a:solidFill>
                <a:latin typeface="+mj-lt"/>
              </a:rPr>
              <a:t>client </a:t>
            </a:r>
            <a:r>
              <a:rPr lang="en-US" sz="2400" spc="-70" dirty="0" smtClean="0">
                <a:solidFill>
                  <a:schemeClr val="bg1"/>
                </a:solidFill>
                <a:latin typeface="+mj-lt"/>
              </a:rPr>
              <a:t>and JSOM patterns</a:t>
            </a:r>
            <a:endParaRPr lang="en-US" sz="24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err="1" smtClean="0">
                <a:solidFill>
                  <a:schemeClr val="bg1"/>
                </a:solidFill>
                <a:latin typeface="+mj-lt"/>
              </a:rPr>
              <a:t>Nuget</a:t>
            </a:r>
            <a:r>
              <a:rPr lang="en-US" sz="2000" spc="-70" dirty="0" smtClean="0">
                <a:solidFill>
                  <a:schemeClr val="bg1"/>
                </a:solidFill>
                <a:latin typeface="+mj-lt"/>
              </a:rPr>
              <a:t> package</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342900"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5</a:t>
            </a: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Statistics– </a:t>
            </a:r>
            <a:r>
              <a:rPr lang="en-US" dirty="0" smtClean="0"/>
              <a:t>Key numbers</a:t>
            </a:r>
            <a:endParaRPr lang="en-US" dirty="0"/>
          </a:p>
        </p:txBody>
      </p:sp>
      <p:sp>
        <p:nvSpPr>
          <p:cNvPr id="3" name="Text Placeholder 2"/>
          <p:cNvSpPr>
            <a:spLocks noGrp="1"/>
          </p:cNvSpPr>
          <p:nvPr>
            <p:ph type="body" sz="quarter" idx="10"/>
          </p:nvPr>
        </p:nvSpPr>
        <p:spPr/>
        <p:txBody>
          <a:bodyPr/>
          <a:lstStyle/>
          <a:p>
            <a:r>
              <a:rPr lang="en-US" dirty="0" smtClean="0"/>
              <a:t>Forked 98 times</a:t>
            </a:r>
          </a:p>
          <a:p>
            <a:r>
              <a:rPr lang="en-US" dirty="0" smtClean="0"/>
              <a:t>128 merged pull requests</a:t>
            </a:r>
          </a:p>
          <a:p>
            <a:r>
              <a:rPr lang="en-US" dirty="0" smtClean="0"/>
              <a:t>29 closed issues</a:t>
            </a:r>
          </a:p>
          <a:p>
            <a:r>
              <a:rPr lang="en-US" dirty="0" smtClean="0"/>
              <a:t>More than 1899 unique visitors during last 2 weeks</a:t>
            </a:r>
          </a:p>
          <a:p>
            <a:r>
              <a:rPr lang="en-US" dirty="0" smtClean="0"/>
              <a:t>Yammer group has 587 members</a:t>
            </a:r>
          </a:p>
          <a:p>
            <a:pPr lvl="1"/>
            <a:r>
              <a:rPr lang="fi-FI" dirty="0" err="1" smtClean="0"/>
              <a:t>From</a:t>
            </a:r>
            <a:r>
              <a:rPr lang="fi-FI" dirty="0" smtClean="0"/>
              <a:t> 416 in </a:t>
            </a:r>
            <a:r>
              <a:rPr lang="fi-FI" dirty="0" err="1" smtClean="0"/>
              <a:t>September</a:t>
            </a:r>
            <a:endParaRPr lang="en-US" dirty="0" smtClean="0"/>
          </a:p>
          <a:p>
            <a:pPr lvl="1"/>
            <a:r>
              <a:rPr lang="en-US" dirty="0" smtClean="0"/>
              <a:t>aka.ms/</a:t>
            </a:r>
            <a:r>
              <a:rPr lang="en-US" dirty="0" err="1" smtClean="0"/>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800" dirty="0" smtClean="0"/>
              <a:t>Thank you for your assistance!</a:t>
            </a:r>
          </a:p>
          <a:p>
            <a:r>
              <a:rPr lang="en-US" sz="2000" dirty="0" smtClean="0"/>
              <a:t>Erwin </a:t>
            </a:r>
            <a:r>
              <a:rPr lang="en-US" sz="2000" dirty="0"/>
              <a:t>Van Hunen (</a:t>
            </a:r>
            <a:r>
              <a:rPr lang="en-US" sz="2000" dirty="0" err="1"/>
              <a:t>Knowit</a:t>
            </a:r>
            <a:r>
              <a:rPr lang="en-US" sz="2000" dirty="0"/>
              <a:t> AB) - </a:t>
            </a:r>
            <a:r>
              <a:rPr lang="en-US" sz="2000" dirty="0">
                <a:hlinkClick r:id="rId3"/>
              </a:rPr>
              <a:t>@</a:t>
            </a:r>
            <a:r>
              <a:rPr lang="en-US" sz="2000" dirty="0" err="1">
                <a:hlinkClick r:id="rId3"/>
              </a:rPr>
              <a:t>knowsharepoint</a:t>
            </a:r>
            <a:r>
              <a:rPr lang="en-US" sz="2000" dirty="0"/>
              <a:t> </a:t>
            </a:r>
          </a:p>
          <a:p>
            <a:r>
              <a:rPr lang="en-US" sz="2000" dirty="0" smtClean="0"/>
              <a:t>Sly </a:t>
            </a:r>
            <a:r>
              <a:rPr lang="en-US" sz="2000" dirty="0"/>
              <a:t>Gryphon (</a:t>
            </a:r>
            <a:r>
              <a:rPr lang="en-US" sz="2000" dirty="0" err="1"/>
              <a:t>Readify</a:t>
            </a:r>
            <a:r>
              <a:rPr lang="en-US" sz="2000" dirty="0"/>
              <a:t>) - </a:t>
            </a:r>
            <a:r>
              <a:rPr lang="en-US" sz="2000" dirty="0" err="1">
                <a:hlinkClick r:id="rId4"/>
              </a:rPr>
              <a:t>sgryphon</a:t>
            </a:r>
            <a:r>
              <a:rPr lang="en-US" sz="2000" dirty="0"/>
              <a:t> </a:t>
            </a:r>
          </a:p>
          <a:p>
            <a:r>
              <a:rPr lang="en-US" sz="2000" dirty="0"/>
              <a:t>Henrik </a:t>
            </a:r>
            <a:r>
              <a:rPr lang="en-US" sz="2000" dirty="0" err="1" smtClean="0"/>
              <a:t>Gustafsson</a:t>
            </a:r>
            <a:r>
              <a:rPr lang="en-US" sz="2000" dirty="0" smtClean="0"/>
              <a:t> </a:t>
            </a:r>
          </a:p>
          <a:p>
            <a:r>
              <a:rPr lang="en-US" sz="2000" dirty="0"/>
              <a:t>Andrei </a:t>
            </a:r>
            <a:r>
              <a:rPr lang="en-US" sz="2000" dirty="0" err="1" smtClean="0"/>
              <a:t>Markeev</a:t>
            </a:r>
            <a:r>
              <a:rPr lang="en-US" sz="2000" dirty="0" smtClean="0"/>
              <a:t> </a:t>
            </a:r>
          </a:p>
          <a:p>
            <a:r>
              <a:rPr lang="fi-FI" sz="2000" dirty="0" smtClean="0"/>
              <a:t>Johan Skårman</a:t>
            </a:r>
          </a:p>
          <a:p>
            <a:r>
              <a:rPr lang="fi-FI" sz="2000" dirty="0" smtClean="0"/>
              <a:t>Core team – Frank Marasco, Bert Jansen, Vesa Juvonen, </a:t>
            </a:r>
          </a:p>
          <a:p>
            <a:r>
              <a:rPr lang="fi-FI" sz="2000" dirty="0" smtClean="0"/>
              <a:t>Brian Michely, Suman </a:t>
            </a:r>
            <a:r>
              <a:rPr lang="en-US" sz="2000" dirty="0">
                <a:solidFill>
                  <a:schemeClr val="tx2"/>
                </a:solidFill>
              </a:rPr>
              <a:t>Chakrabarti</a:t>
            </a:r>
            <a:r>
              <a:rPr lang="en-US" sz="2000" dirty="0"/>
              <a:t> </a:t>
            </a:r>
            <a:endParaRPr lang="en-US" sz="2000" dirty="0" smtClean="0"/>
          </a:p>
          <a:p>
            <a:endParaRPr lang="en-US" sz="2000" dirty="0"/>
          </a:p>
        </p:txBody>
      </p:sp>
      <p:sp>
        <p:nvSpPr>
          <p:cNvPr id="2" name="Title 1"/>
          <p:cNvSpPr>
            <a:spLocks noGrp="1"/>
          </p:cNvSpPr>
          <p:nvPr>
            <p:ph type="title"/>
          </p:nvPr>
        </p:nvSpPr>
        <p:spPr/>
        <p:txBody>
          <a:bodyPr/>
          <a:lstStyle/>
          <a:p>
            <a:r>
              <a:rPr lang="en-US" dirty="0" smtClean="0"/>
              <a:t>Key contributors this period</a:t>
            </a:r>
            <a:endParaRPr lang="en-US" dirty="0"/>
          </a:p>
        </p:txBody>
      </p:sp>
      <p:pic>
        <p:nvPicPr>
          <p:cNvPr id="1026" name="Picture 2" descr="http://www.mutualsavings.org/wp-content/uploads/2011/03/thumbs-u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195" y="0"/>
            <a:ext cx="39806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solutions</a:t>
            </a:r>
            <a:endParaRPr lang="nl-BE" dirty="0"/>
          </a:p>
        </p:txBody>
      </p:sp>
      <p:sp>
        <p:nvSpPr>
          <p:cNvPr id="3" name="Text Placeholder 2"/>
          <p:cNvSpPr>
            <a:spLocks noGrp="1"/>
          </p:cNvSpPr>
          <p:nvPr>
            <p:ph type="body" sz="quarter" idx="10"/>
          </p:nvPr>
        </p:nvSpPr>
        <p:spPr/>
        <p:txBody>
          <a:bodyPr/>
          <a:lstStyle/>
          <a:p>
            <a:r>
              <a:rPr lang="en-US" sz="2800" dirty="0" err="1" smtClean="0"/>
              <a:t>Core.JavaScriptInjection.WeekNumbers</a:t>
            </a:r>
            <a:r>
              <a:rPr lang="en-US" sz="2800" dirty="0"/>
              <a:t> (</a:t>
            </a:r>
            <a:r>
              <a:rPr lang="en-US" sz="2800" dirty="0">
                <a:solidFill>
                  <a:schemeClr val="tx2"/>
                </a:solidFill>
              </a:rPr>
              <a:t>Johan </a:t>
            </a:r>
            <a:r>
              <a:rPr lang="en-US" sz="2800" dirty="0" err="1" smtClean="0">
                <a:solidFill>
                  <a:schemeClr val="tx2"/>
                </a:solidFill>
              </a:rPr>
              <a:t>Skårman</a:t>
            </a:r>
            <a:r>
              <a:rPr lang="en-US" sz="2800" dirty="0">
                <a:solidFill>
                  <a:schemeClr val="tx2"/>
                </a:solidFill>
              </a:rPr>
              <a:t> </a:t>
            </a:r>
            <a:r>
              <a:rPr lang="en-US" sz="2800" dirty="0"/>
              <a:t>, MSFT</a:t>
            </a:r>
            <a:r>
              <a:rPr lang="en-US" sz="2800" dirty="0" smtClean="0"/>
              <a:t>)</a:t>
            </a:r>
          </a:p>
          <a:p>
            <a:r>
              <a:rPr lang="en-US" sz="2800" dirty="0" err="1" smtClean="0"/>
              <a:t>Core.RibbonCommands</a:t>
            </a:r>
            <a:r>
              <a:rPr lang="en-US" sz="2800" dirty="0" smtClean="0"/>
              <a:t> (</a:t>
            </a:r>
            <a:r>
              <a:rPr lang="en-US" sz="2800" dirty="0" smtClean="0">
                <a:solidFill>
                  <a:schemeClr val="tx2"/>
                </a:solidFill>
              </a:rPr>
              <a:t>Suman Chakrabarti</a:t>
            </a:r>
            <a:r>
              <a:rPr lang="en-US" sz="2800" dirty="0"/>
              <a:t> , MSFT</a:t>
            </a:r>
            <a:r>
              <a:rPr lang="en-US" sz="2800" dirty="0" smtClean="0"/>
              <a:t>)</a:t>
            </a:r>
            <a:endParaRPr lang="en-US" sz="2800" dirty="0"/>
          </a:p>
          <a:p>
            <a:r>
              <a:rPr lang="en-US" sz="2800" dirty="0" err="1" smtClean="0"/>
              <a:t>Workflow.AssociateToHostWeb</a:t>
            </a:r>
            <a:r>
              <a:rPr lang="en-US" sz="2800" dirty="0" smtClean="0"/>
              <a:t> (</a:t>
            </a:r>
            <a:r>
              <a:rPr lang="en-US" sz="2800" dirty="0" smtClean="0">
                <a:solidFill>
                  <a:schemeClr val="tx2"/>
                </a:solidFill>
              </a:rPr>
              <a:t>Frank Marasco</a:t>
            </a:r>
            <a:r>
              <a:rPr lang="en-US" sz="2800" dirty="0" smtClean="0"/>
              <a:t>, MSFT)</a:t>
            </a:r>
          </a:p>
          <a:p>
            <a:r>
              <a:rPr lang="en-US" sz="2800" dirty="0" err="1" smtClean="0"/>
              <a:t>Branding.ClientSideRendering</a:t>
            </a:r>
            <a:r>
              <a:rPr lang="en-US" sz="2800" dirty="0" smtClean="0"/>
              <a:t> extension: dependent fields CSR </a:t>
            </a:r>
            <a:r>
              <a:rPr lang="en-US" sz="2800" dirty="0"/>
              <a:t>extension (</a:t>
            </a:r>
            <a:r>
              <a:rPr lang="en-US" sz="2800" dirty="0">
                <a:solidFill>
                  <a:schemeClr val="tx2"/>
                </a:solidFill>
              </a:rPr>
              <a:t>Andrei </a:t>
            </a:r>
            <a:r>
              <a:rPr lang="en-US" sz="2800" dirty="0" err="1" smtClean="0">
                <a:solidFill>
                  <a:schemeClr val="tx2"/>
                </a:solidFill>
              </a:rPr>
              <a:t>Markeev</a:t>
            </a:r>
            <a:r>
              <a:rPr lang="en-US" sz="2800" dirty="0" smtClean="0"/>
              <a:t>)</a:t>
            </a:r>
          </a:p>
          <a:p>
            <a:r>
              <a:rPr lang="nl-BE" sz="2800" dirty="0" smtClean="0"/>
              <a:t>OD4B.NavLinksInjection (</a:t>
            </a:r>
            <a:r>
              <a:rPr lang="nl-BE" sz="2800" dirty="0" smtClean="0">
                <a:solidFill>
                  <a:schemeClr val="tx2"/>
                </a:solidFill>
              </a:rPr>
              <a:t>Brian Michele</a:t>
            </a:r>
            <a:r>
              <a:rPr lang="en-US" sz="2800" dirty="0">
                <a:solidFill>
                  <a:schemeClr val="tx2"/>
                </a:solidFill>
              </a:rPr>
              <a:t> </a:t>
            </a:r>
            <a:r>
              <a:rPr lang="en-US" sz="2800" dirty="0"/>
              <a:t>, MSFT</a:t>
            </a:r>
            <a:r>
              <a:rPr lang="nl-BE" sz="2800" dirty="0" smtClean="0"/>
              <a:t>)</a:t>
            </a:r>
          </a:p>
          <a:p>
            <a:r>
              <a:rPr lang="nl-BE" sz="2800" dirty="0" err="1" smtClean="0"/>
              <a:t>AzureAD.GroupMembership</a:t>
            </a:r>
            <a:r>
              <a:rPr lang="nl-BE" sz="2800" dirty="0" smtClean="0"/>
              <a:t> (</a:t>
            </a:r>
            <a:r>
              <a:rPr lang="nl-BE" sz="2800" dirty="0" smtClean="0">
                <a:solidFill>
                  <a:schemeClr val="tx2"/>
                </a:solidFill>
              </a:rPr>
              <a:t>Bert Jansen</a:t>
            </a:r>
            <a:r>
              <a:rPr lang="en-US" sz="2800" dirty="0">
                <a:solidFill>
                  <a:schemeClr val="tx2"/>
                </a:solidFill>
              </a:rPr>
              <a:t> </a:t>
            </a:r>
            <a:r>
              <a:rPr lang="en-US" sz="2800" dirty="0"/>
              <a:t>, MSFT</a:t>
            </a:r>
            <a:r>
              <a:rPr lang="nl-BE" sz="2800" dirty="0" smtClean="0"/>
              <a:t>)</a:t>
            </a:r>
            <a:endParaRPr lang="en-US" sz="2800" dirty="0"/>
          </a:p>
          <a:p>
            <a:endParaRPr lang="nl-BE" sz="28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400" dirty="0" smtClean="0"/>
              <a:t>Lots of refactoring, updates and improvements done by </a:t>
            </a:r>
            <a:r>
              <a:rPr lang="en-US" sz="2400" b="1" dirty="0" smtClean="0">
                <a:solidFill>
                  <a:schemeClr val="tx2"/>
                </a:solidFill>
              </a:rPr>
              <a:t>Erwin Van Hunen</a:t>
            </a:r>
            <a:r>
              <a:rPr lang="en-US" sz="2400" dirty="0" smtClean="0"/>
              <a:t> and </a:t>
            </a:r>
            <a:r>
              <a:rPr lang="en-US" sz="2400" b="1" dirty="0" smtClean="0">
                <a:solidFill>
                  <a:schemeClr val="tx2"/>
                </a:solidFill>
              </a:rPr>
              <a:t>Sly Gryphon</a:t>
            </a:r>
            <a:r>
              <a:rPr lang="en-US" sz="2400" dirty="0" smtClean="0"/>
              <a:t>:</a:t>
            </a:r>
          </a:p>
          <a:p>
            <a:pPr lvl="1"/>
            <a:r>
              <a:rPr lang="en-US" sz="1800" dirty="0" smtClean="0"/>
              <a:t>Default value handling (Erwin van Hunen)</a:t>
            </a:r>
          </a:p>
          <a:p>
            <a:pPr lvl="1"/>
            <a:r>
              <a:rPr lang="en-US" sz="1800" dirty="0" err="1" smtClean="0"/>
              <a:t>Termset</a:t>
            </a:r>
            <a:r>
              <a:rPr lang="en-US" sz="1800" dirty="0" smtClean="0"/>
              <a:t> import (Sly Gryphon)</a:t>
            </a:r>
          </a:p>
          <a:p>
            <a:pPr lvl="1"/>
            <a:r>
              <a:rPr lang="en-US" sz="1800" dirty="0"/>
              <a:t>Support for publishing pages (Henrik </a:t>
            </a:r>
            <a:r>
              <a:rPr lang="en-US" sz="1800" dirty="0" err="1"/>
              <a:t>Gustafsson</a:t>
            </a:r>
            <a:r>
              <a:rPr lang="en-US" sz="1800" dirty="0"/>
              <a:t>)</a:t>
            </a:r>
          </a:p>
          <a:p>
            <a:pPr lvl="1"/>
            <a:endParaRPr lang="en-US" dirty="0" smtClean="0"/>
          </a:p>
          <a:p>
            <a:r>
              <a:rPr lang="en-US" sz="2400" dirty="0" smtClean="0"/>
              <a:t>Additional unit tests </a:t>
            </a:r>
            <a:r>
              <a:rPr lang="en-US" sz="2400" dirty="0" smtClean="0">
                <a:sym typeface="Wingdings" panose="05000000000000000000" pitchFamily="2" charset="2"/>
              </a:rPr>
              <a:t> </a:t>
            </a:r>
            <a:r>
              <a:rPr lang="en-US" sz="2400" b="1" dirty="0" smtClean="0">
                <a:solidFill>
                  <a:schemeClr val="tx2"/>
                </a:solidFill>
                <a:sym typeface="Wingdings" panose="05000000000000000000" pitchFamily="2" charset="2"/>
              </a:rPr>
              <a:t>104 unit tests available!</a:t>
            </a:r>
            <a:endParaRPr lang="en-US" sz="2400" b="1" dirty="0" smtClean="0">
              <a:solidFill>
                <a:schemeClr val="tx2"/>
              </a:solidFill>
            </a:endParaRPr>
          </a:p>
          <a:p>
            <a:r>
              <a:rPr lang="en-US" sz="2400" dirty="0" smtClean="0"/>
              <a:t>SAML support (SharePoint + ADFS)</a:t>
            </a:r>
          </a:p>
          <a:p>
            <a:r>
              <a:rPr lang="en-US" sz="2400" dirty="0" smtClean="0"/>
              <a:t>V15 support for PnP core library </a:t>
            </a:r>
          </a:p>
          <a:p>
            <a:r>
              <a:rPr lang="en-US" sz="2400" dirty="0" smtClean="0"/>
              <a:t>V15 support </a:t>
            </a:r>
            <a:r>
              <a:rPr lang="en-US" sz="2400" dirty="0"/>
              <a:t>for </a:t>
            </a:r>
            <a:r>
              <a:rPr lang="en-US" sz="2400" dirty="0" err="1" smtClean="0"/>
              <a:t>PowerShell.Commands</a:t>
            </a:r>
            <a:endParaRPr lang="en-US" sz="2400" dirty="0" smtClean="0"/>
          </a:p>
          <a:p>
            <a:r>
              <a:rPr lang="en-US" sz="2400" dirty="0" smtClean="0"/>
              <a:t>Binary installer </a:t>
            </a:r>
            <a:r>
              <a:rPr lang="en-US" sz="2400" dirty="0"/>
              <a:t>for </a:t>
            </a:r>
            <a:r>
              <a:rPr lang="en-US" sz="2400" dirty="0" err="1"/>
              <a:t>PowerShell.Commands</a:t>
            </a:r>
            <a:endParaRPr lang="en-US" sz="2400" dirty="0"/>
          </a:p>
          <a:p>
            <a:r>
              <a:rPr lang="en-US" sz="2400" dirty="0" smtClean="0"/>
              <a:t>Binaries folder to make it easy to fetch binaries of a release</a:t>
            </a:r>
          </a:p>
          <a:p>
            <a:endParaRPr lang="en-US" sz="2400" dirty="0" smtClean="0"/>
          </a:p>
        </p:txBody>
      </p:sp>
    </p:spTree>
    <p:extLst>
      <p:ext uri="{BB962C8B-B14F-4D97-AF65-F5344CB8AC3E}">
        <p14:creationId xmlns:p14="http://schemas.microsoft.com/office/powerpoint/2010/main" val="3079676164"/>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file>

<file path=customXml/itemProps2.xml><?xml version="1.0" encoding="utf-8"?>
<ds:datastoreItem xmlns:ds="http://schemas.openxmlformats.org/officeDocument/2006/customXml" ds:itemID="{F1AEA8A7-A694-4DB0-82AB-EF48F2E9B6F9}"/>
</file>

<file path=customXml/itemProps3.xml><?xml version="1.0" encoding="utf-8"?>
<ds:datastoreItem xmlns:ds="http://schemas.openxmlformats.org/officeDocument/2006/customXml" ds:itemID="{B4606E04-852E-4880-8CD1-0B186F4087B1}"/>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2313</Words>
  <Application>Microsoft Office PowerPoint</Application>
  <PresentationFormat>Custom</PresentationFormat>
  <Paragraphs>199</Paragraphs>
  <Slides>16</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October 2014</vt:lpstr>
      <vt:lpstr>Agenda</vt:lpstr>
      <vt:lpstr>Where are you located?</vt:lpstr>
      <vt:lpstr>PowerPoint Presentation</vt:lpstr>
      <vt:lpstr>Statistics– Key numbers</vt:lpstr>
      <vt:lpstr>PnP Structure – folders and code</vt:lpstr>
      <vt:lpstr>Key contributors this period</vt:lpstr>
      <vt:lpstr>New solutions</vt:lpstr>
      <vt:lpstr>Updates to PnP Core and miscellaneous</vt:lpstr>
      <vt:lpstr>Master merge</vt:lpstr>
      <vt:lpstr>How to contribute?</vt:lpstr>
      <vt:lpstr>Roadmap – What’s coming?</vt:lpstr>
      <vt:lpstr>Feedback…</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2014-10-14T16:56:51Z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17da3e05-df4a-4b9b-9199-42bd066a7567</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PreviewMetadata_Count">
    <vt:i4>21</vt:i4>
  </property>
  <property fmtid="{D5CDD505-2E9C-101B-9397-08002B2CF9AE}" pid="33" name="DocVizPreviewMetadata_0">
    <vt:lpwstr>300x168x1</vt:lpwstr>
  </property>
</Properties>
</file>